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9" r:id="rId5"/>
    <p:sldId id="260" r:id="rId6"/>
    <p:sldId id="261" r:id="rId7"/>
    <p:sldId id="265" r:id="rId8"/>
    <p:sldId id="266" r:id="rId9"/>
    <p:sldId id="263" r:id="rId10"/>
    <p:sldId id="268" r:id="rId11"/>
    <p:sldId id="264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515"/>
    <a:srgbClr val="D6DDD3"/>
    <a:srgbClr val="EDE8DD"/>
    <a:srgbClr val="C2B7A1"/>
    <a:srgbClr val="918873"/>
    <a:srgbClr val="3C3623"/>
    <a:srgbClr val="D0A760"/>
    <a:srgbClr val="434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02"/>
    <p:restoredTop sz="94662"/>
  </p:normalViewPr>
  <p:slideViewPr>
    <p:cSldViewPr snapToGrid="0" snapToObjects="1">
      <p:cViewPr varScale="1">
        <p:scale>
          <a:sx n="96" d="100"/>
          <a:sy n="96" d="100"/>
        </p:scale>
        <p:origin x="1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4D3B2BF1-B9FB-BD4E-8F73-CEF103CD7AC8}" type="datetimeFigureOut">
              <a:rPr lang="en-US" altLang="x-none"/>
              <a:pPr/>
              <a:t>5/18/18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2548DE8-264D-DC45-B6DE-A61E44181C19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50.png>
</file>

<file path=ppt/media/image16.tiff>
</file>

<file path=ppt/media/image17.tiff>
</file>

<file path=ppt/media/image18.tiff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43E0F864-99E6-664D-B06C-DD65FF677894}" type="datetimeFigureOut">
              <a:rPr lang="en-US" altLang="x-none"/>
              <a:pPr/>
              <a:t>5/18/18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14604898-4061-FD4D-B3B8-E529EEB028DE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63" y="6510338"/>
            <a:ext cx="1819275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397166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1797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4105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4171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fld id="{409F443F-E78F-1848-9D43-86556814F589}" type="slidenum">
              <a:rPr lang="en-US" altLang="x-none" sz="1000">
                <a:solidFill>
                  <a:srgbClr val="7F7F7F"/>
                </a:solidFill>
                <a:latin typeface="Arial" charset="0"/>
              </a:rPr>
              <a:pPr algn="ctr" eaLnBrk="1" hangingPunct="1"/>
              <a:t>‹#›</a:t>
            </a:fld>
            <a:endParaRPr lang="en-US" altLang="x-none" sz="1000">
              <a:solidFill>
                <a:srgbClr val="7F7F7F"/>
              </a:solidFill>
              <a:latin typeface="Arial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08300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16177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22131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0736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0472271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79535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fld id="{774A2D53-B6CF-3F43-A579-41BCDF15DB54}" type="slidenum">
              <a:rPr lang="en-US" altLang="x-none" sz="1000">
                <a:solidFill>
                  <a:srgbClr val="7F7F7F"/>
                </a:solidFill>
                <a:latin typeface="Arial" charset="0"/>
              </a:rPr>
              <a:pPr algn="ctr" eaLnBrk="1" hangingPunct="1"/>
              <a:t>‹#›</a:t>
            </a:fld>
            <a:endParaRPr lang="en-US" altLang="x-none" sz="1000">
              <a:solidFill>
                <a:srgbClr val="7F7F7F"/>
              </a:solidFill>
              <a:latin typeface="Arial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837269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853055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86095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74033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6415088"/>
            <a:ext cx="2046288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7" name="Picture 11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03850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8481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35549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7" name="Picture 10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703729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charset="0"/>
              </a:defRPr>
            </a:lvl1pPr>
          </a:lstStyle>
          <a:p>
            <a:fld id="{ABB8AD27-5629-6049-93DE-C691DAF0B8CD}" type="slidenum">
              <a:rPr lang="en-US" altLang="x-none"/>
              <a:pPr/>
              <a:t>‹#›</a:t>
            </a:fld>
            <a:endParaRPr lang="en-US" altLang="x-none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457200" cy="6867525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Arial"/>
            </a:endParaRPr>
          </a:p>
        </p:txBody>
      </p:sp>
      <p:pic>
        <p:nvPicPr>
          <p:cNvPr id="1030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defRPr kern="1200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charset="0"/>
              </a:defRPr>
            </a:lvl1pPr>
          </a:lstStyle>
          <a:p>
            <a:fld id="{0962C1B3-0F83-FF4C-8E07-621F17D2500D}" type="slidenum">
              <a:rPr lang="en-US" altLang="x-none"/>
              <a:pPr/>
              <a:t>‹#›</a:t>
            </a:fld>
            <a:endParaRPr lang="en-US" altLang="x-none"/>
          </a:p>
        </p:txBody>
      </p:sp>
      <p:sp>
        <p:nvSpPr>
          <p:cNvPr id="7" name="Rectangle 6"/>
          <p:cNvSpPr/>
          <p:nvPr/>
        </p:nvSpPr>
        <p:spPr>
          <a:xfrm>
            <a:off x="-11113" y="0"/>
            <a:ext cx="9155113" cy="4572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772C-E6EB-B340-895B-C6257922A3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Turbine Blades and Single Crystal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A7F4A-DCFE-E941-9DF5-6788959A062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2018/05/17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16DB600-124C-814F-8D9F-726FF9B2F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Qing Wang, Matthias </a:t>
            </a:r>
            <a:r>
              <a:rPr lang="en-US" dirty="0" err="1"/>
              <a:t>ihme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578599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36EF-EB2A-8145-A37C-1468F42F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C7F57-8905-C640-965D-DE04CB00649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Turbine blades are exposed to high temperature gas flows and suffered from high stresses, which may lead to creep failure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prevent creep, increase the life, and improve efficiency, various cooling techniques and advanced materials are applied in turbine blade designs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Single crystal technique removes the grain boundaries which effectively improves the life in terms of creep strength and thermal fatigue </a:t>
            </a:r>
            <a:r>
              <a:rPr lang="en-US" dirty="0" err="1"/>
              <a:t>resistence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8DE77C-E841-E940-A7A2-BB9201742D9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299869" y="2326481"/>
            <a:ext cx="29337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6417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840F5-3B54-F84E-97AE-5888D0404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Turbine blades introduction</a:t>
            </a:r>
            <a:br>
              <a:rPr lang="en-US" b="1" dirty="0"/>
            </a:br>
            <a:r>
              <a:rPr lang="en-US" sz="2000" b="1" dirty="0">
                <a:solidFill>
                  <a:schemeClr val="tx1"/>
                </a:solidFill>
              </a:rPr>
              <a:t>Issues and solutions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CF0D2B2-94FC-EC43-BA94-D94DC4875B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204449" cy="205851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Creep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Tendency of blade materials to deform at a temperature dependent rate under stresses well below the materials’ yield strength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27773A7-B85D-574F-9965-4127B1F1B7D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70C48BC-8E3C-B840-9EC9-3252EF12591C}"/>
              </a:ext>
            </a:extLst>
          </p:cNvPr>
          <p:cNvGrpSpPr/>
          <p:nvPr/>
        </p:nvGrpSpPr>
        <p:grpSpPr>
          <a:xfrm>
            <a:off x="4228501" y="2958886"/>
            <a:ext cx="4389123" cy="3398950"/>
            <a:chOff x="4228501" y="2958886"/>
            <a:chExt cx="4389123" cy="339895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E5C1B6C-AAE7-E449-AC28-6D3EEA2C0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28501" y="4254716"/>
              <a:ext cx="2631904" cy="210312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F9D7943-C7FC-AF44-94DE-9B029F1B4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8501" y="2958886"/>
              <a:ext cx="2450236" cy="1261872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F77A3EE-E695-B242-85D9-257418606A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5129" y="4254716"/>
              <a:ext cx="1682495" cy="2103120"/>
            </a:xfrm>
            <a:prstGeom prst="rect">
              <a:avLst/>
            </a:prstGeom>
          </p:spPr>
        </p:pic>
        <p:pic>
          <p:nvPicPr>
            <p:cNvPr id="23" name="Content Placeholder 3">
              <a:extLst>
                <a:ext uri="{FF2B5EF4-FFF2-40B4-BE49-F238E27FC236}">
                  <a16:creationId xmlns:a16="http://schemas.microsoft.com/office/drawing/2014/main" id="{E481DBFB-A63B-2844-9155-01A385BC2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13937" y="2958886"/>
              <a:ext cx="1903687" cy="1261872"/>
            </a:xfrm>
            <a:prstGeom prst="rect">
              <a:avLst/>
            </a:prstGeom>
          </p:spPr>
        </p:pic>
      </p:grp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B4D161F8-B220-5E4A-92CF-FF949E0347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6"/>
          <a:stretch>
            <a:fillRect/>
          </a:stretch>
        </p:blipFill>
        <p:spPr>
          <a:xfrm>
            <a:off x="4228501" y="1048592"/>
            <a:ext cx="4389123" cy="18288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A537F1-765E-E442-8FEF-77E7EA62D8CA}"/>
              </a:ext>
            </a:extLst>
          </p:cNvPr>
          <p:cNvSpPr/>
          <p:nvPr/>
        </p:nvSpPr>
        <p:spPr>
          <a:xfrm>
            <a:off x="7222435" y="1130086"/>
            <a:ext cx="437322" cy="169459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73F7D-D2A7-F048-9828-F396AC160DF0}"/>
              </a:ext>
            </a:extLst>
          </p:cNvPr>
          <p:cNvSpPr/>
          <p:nvPr/>
        </p:nvSpPr>
        <p:spPr>
          <a:xfrm>
            <a:off x="881619" y="3270094"/>
            <a:ext cx="3272158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buClr>
                <a:srgbClr val="8C1515"/>
              </a:buClr>
            </a:pPr>
            <a:r>
              <a:rPr lang="en-US" sz="1800" b="1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Solution</a:t>
            </a:r>
          </a:p>
          <a:p>
            <a:pPr marL="285750" lvl="0" indent="-285750">
              <a:spcBef>
                <a:spcPct val="20000"/>
              </a:spcBef>
              <a:buClr>
                <a:srgbClr val="8C1515"/>
              </a:buClr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Cooling</a:t>
            </a:r>
          </a:p>
          <a:p>
            <a:pPr marL="285750" lvl="0" indent="-285750">
              <a:spcBef>
                <a:spcPct val="20000"/>
              </a:spcBef>
              <a:buClr>
                <a:srgbClr val="8C1515"/>
              </a:buClr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Improved material</a:t>
            </a:r>
          </a:p>
        </p:txBody>
      </p:sp>
    </p:spTree>
    <p:extLst>
      <p:ext uri="{BB962C8B-B14F-4D97-AF65-F5344CB8AC3E}">
        <p14:creationId xmlns:p14="http://schemas.microsoft.com/office/powerpoint/2010/main" val="168182189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A4CB-AC48-4C4C-AB63-D6BA20DAB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Cooling of turbine blades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047B1-D8B4-CC48-8DE8-C228EF3CEB0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marL="0" indent="0"/>
            <a:r>
              <a:rPr lang="en-US" b="1" dirty="0"/>
              <a:t>Internal cooling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Convective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passing cooling air through passages internal to the blade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heat is transferred by convection into the air flowing inside of the blade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Impingement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hitting the inner surface of the blade with high velocity air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used in the regions of greatest heat loads</a:t>
            </a:r>
          </a:p>
          <a:p>
            <a:pPr marL="0" indent="0"/>
            <a:r>
              <a:rPr lang="en-US" b="1" dirty="0"/>
              <a:t>External cooling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Film &amp; transpiration cooling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creates a thin film of cooling air on the blade by injecting/leaking air through small holes in the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Effusion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cooling air forced through porous holes which forms a film or cooler boundary layer on blade surface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Pin fin cooling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36F551D-9345-FD4A-B5CA-F1F358188E59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423336" y="1211263"/>
            <a:ext cx="2686765" cy="2430462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AAD194-16EE-6F49-8563-EE8D12574214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5281235" y="3783013"/>
            <a:ext cx="2970968" cy="243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2998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D165C-F2B2-674B-9DED-EDC0068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Material of turbine blades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58F48-4111-984E-88C4-554111C344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Superalloys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Advantages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excellent mechanical strength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resistance to thermal creep deformation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good surface stability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resistance to corrosion or oxidation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Chemical composition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Base: Nickel (Ni)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Additional elements: Cobalt (Co), Tantalum (Ta), Aluminum (Al), Tungsten (W), rhenium (Re), others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Fabrication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Vacuum induction melting (1950s)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Hot isostatic pressing</a:t>
            </a:r>
          </a:p>
          <a:p>
            <a:pPr marL="0" indent="0"/>
            <a:r>
              <a:rPr lang="en-US" b="1" dirty="0"/>
              <a:t>Thermal barrier coatings (TBC)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Material: aluminide (1970s), ceramic (1980s)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Improves corrosion and oxidation resistance</a:t>
            </a:r>
          </a:p>
          <a:p>
            <a:pPr marL="0" indent="0"/>
            <a:r>
              <a:rPr lang="en-US" b="1" dirty="0"/>
              <a:t>Directional solidification and single crystal</a:t>
            </a:r>
          </a:p>
        </p:txBody>
      </p:sp>
    </p:spTree>
    <p:extLst>
      <p:ext uri="{BB962C8B-B14F-4D97-AF65-F5344CB8AC3E}">
        <p14:creationId xmlns:p14="http://schemas.microsoft.com/office/powerpoint/2010/main" val="70952418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9D2D-F3EE-6246-8AFA-D1F148BD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Single crystal turbine blades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EEF274-62BE-7E4E-A949-E55301717F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 </a:t>
            </a:r>
            <a:r>
              <a:rPr lang="en-US" b="1" dirty="0"/>
              <a:t>single crystal</a:t>
            </a:r>
            <a:r>
              <a:rPr lang="en-US" dirty="0"/>
              <a:t> is a material in which the crystal lattice of the entire sample is continuous and unbroken to the edges of the sample (no grain boundaries)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Properties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Anisotropic</a:t>
            </a:r>
            <a:r>
              <a:rPr lang="en-US" dirty="0"/>
              <a:t> (depending on crystallographic structure)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Improved ductility and thermal fatigue life </a:t>
            </a:r>
            <a:r>
              <a:rPr lang="en-US" dirty="0"/>
              <a:t>(failure of material, e.g. crack/fatigue initiation, corrosion, starts from imperfections or impurities in crystalline structure)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More tolerance to localized strains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10A6ACB-A4E9-8D4A-B0EE-344C08872A6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4876800" y="1238545"/>
            <a:ext cx="3779838" cy="237589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5C31C9-B571-AF4E-B2BA-363E17B32DE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i="1" dirty="0"/>
              <a:t>Turbine blades progressed (left to right) from equiaxed, to directional solidified (DS), to single crystal (SX). (Photo courtesy of Howmet Corp.)</a:t>
            </a:r>
          </a:p>
        </p:txBody>
      </p:sp>
    </p:spTree>
    <p:extLst>
      <p:ext uri="{BB962C8B-B14F-4D97-AF65-F5344CB8AC3E}">
        <p14:creationId xmlns:p14="http://schemas.microsoft.com/office/powerpoint/2010/main" val="4104395687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5054E-5627-9545-AF86-E484698F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Nucleation and crystallization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A3927-808E-114D-8AED-8941FAAA238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3306348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Metals are melted then solidified to produce finished and semi-finished parts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Grains</a:t>
            </a:r>
            <a:r>
              <a:rPr lang="en-US" dirty="0"/>
              <a:t>: crystals in solidified metals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Two steps of solidification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Nucleation : Formation of stable nuclei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Growth of nuclei : Formation of grain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Crystal boundaries are formed when crystals join together at complete solidification, which separates grains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Thermal gradients define the shape of each grain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the number of nucleation sites available, more the number of grains formed, and finer the grains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F8E14D-BF00-E447-900D-869C5D419CAE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948776" y="4517929"/>
            <a:ext cx="5320937" cy="1828800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451879D3-7C93-6B4F-814E-0A0143A1A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964" y="4517929"/>
            <a:ext cx="220967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91708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1812-9BDA-824E-96EA-45CD1CFA4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grains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0049CE-7D8C-1942-AE35-E8E2498EF5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4529014" cy="501205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Equiaxed grains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Crystals grow equally in all directions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Formed at the sites of high concentration of nuclei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Commonly formed adjacent to cold mold wall</a:t>
            </a:r>
          </a:p>
          <a:p>
            <a:pPr marL="0" indent="0"/>
            <a:r>
              <a:rPr lang="en-US" dirty="0"/>
              <a:t>Alloy contains carbon, boron, zirconium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Segregate preferentially to grain boundaries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Provide high-temperature high-boundary strength and ductility for creep resistance</a:t>
            </a:r>
          </a:p>
          <a:p>
            <a:pPr marL="0" indent="0"/>
            <a:r>
              <a:rPr lang="en-US" b="1" dirty="0"/>
              <a:t>Columnar grains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Long, thin, and coarse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 predominantly in one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Formed at the sites of slow cooling and steep temperature gradient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Better creep and fracture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661452-52ED-6344-815B-DDABC14F08A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478342" y="1211580"/>
            <a:ext cx="3178296" cy="24304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8DFD56-8A1F-694B-AB57-F4AEBAB4400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478342" y="3783329"/>
            <a:ext cx="3178296" cy="2440307"/>
          </a:xfrm>
        </p:spPr>
        <p:txBody>
          <a:bodyPr/>
          <a:lstStyle/>
          <a:p>
            <a:r>
              <a:rPr lang="en-US" dirty="0"/>
              <a:t>Grains structures in turbine blades:</a:t>
            </a:r>
          </a:p>
          <a:p>
            <a:pPr>
              <a:buAutoNum type="alphaLcParenBoth"/>
            </a:pPr>
            <a:r>
              <a:rPr lang="en-US" dirty="0"/>
              <a:t>Conventional equiaxed grains</a:t>
            </a:r>
          </a:p>
          <a:p>
            <a:pPr>
              <a:buAutoNum type="alphaLcParenBoth"/>
            </a:pPr>
            <a:r>
              <a:rPr lang="en-US" dirty="0"/>
              <a:t>Directionally solidified columnar grains</a:t>
            </a:r>
          </a:p>
          <a:p>
            <a:pPr>
              <a:buAutoNum type="alphaLcParenBoth"/>
            </a:pPr>
            <a:r>
              <a:rPr lang="en-US" dirty="0"/>
              <a:t>Single crystal (SX)</a:t>
            </a:r>
          </a:p>
        </p:txBody>
      </p:sp>
    </p:spTree>
    <p:extLst>
      <p:ext uri="{BB962C8B-B14F-4D97-AF65-F5344CB8AC3E}">
        <p14:creationId xmlns:p14="http://schemas.microsoft.com/office/powerpoint/2010/main" val="3260902196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65D9F-8D17-B448-AADA-15610E244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Manufacturing of a single crystal blade</a:t>
            </a:r>
            <a:br>
              <a:rPr lang="en-US" b="1" dirty="0"/>
            </a:br>
            <a:r>
              <a:rPr lang="en-US" sz="1800" b="1" dirty="0">
                <a:solidFill>
                  <a:schemeClr val="tx1"/>
                </a:solidFill>
              </a:rPr>
              <a:t>Air-cooled blades</a:t>
            </a:r>
            <a:endParaRPr lang="en-US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E0EED26F-315C-FA48-A77F-AFE7CAA266D4}"/>
                  </a:ext>
                </a:extLst>
              </p:cNvPr>
              <p:cNvGraphicFramePr>
                <a:graphicFrameLocks noGrp="1"/>
              </p:cNvGraphicFramePr>
              <p:nvPr>
                <p:ph sz="quarter" idx="10"/>
              </p:nvPr>
            </p:nvGraphicFramePr>
            <p:xfrm>
              <a:off x="955675" y="1211263"/>
              <a:ext cx="7700963" cy="501173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E0EED26F-315C-FA48-A77F-AFE7CAA266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675" y="1211263"/>
                <a:ext cx="7700963" cy="5011737"/>
              </a:xfrm>
              <a:prstGeom prst="rect">
                <a:avLst/>
              </a:prstGeom>
            </p:spPr>
          </p:pic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FDBD39F-C270-4B41-A9EA-7E7545B08A35}"/>
              </a:ext>
            </a:extLst>
          </p:cNvPr>
          <p:cNvSpPr txBox="1"/>
          <p:nvPr/>
        </p:nvSpPr>
        <p:spPr>
          <a:xfrm>
            <a:off x="948776" y="6304176"/>
            <a:ext cx="4386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/hOv2pGEruGk</a:t>
            </a:r>
          </a:p>
        </p:txBody>
      </p:sp>
    </p:spTree>
    <p:extLst>
      <p:ext uri="{BB962C8B-B14F-4D97-AF65-F5344CB8AC3E}">
        <p14:creationId xmlns:p14="http://schemas.microsoft.com/office/powerpoint/2010/main" val="317039483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798E-FE66-EC4B-BBA4-74EAF348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Manufacturing of a single crystal blade</a:t>
            </a:r>
            <a:br>
              <a:rPr lang="en-US" b="1" dirty="0"/>
            </a:br>
            <a:r>
              <a:rPr lang="en-US" sz="1800" b="1" dirty="0">
                <a:solidFill>
                  <a:schemeClr val="tx1"/>
                </a:solidFill>
              </a:rPr>
              <a:t>Single crystal blade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6A8A8-13ED-1445-BB9D-6BB04D7C75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5615245" cy="5012056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b="1" dirty="0"/>
              <a:t>Directional solidification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Pouring molten superalloy metal into a vertically mounted mold heated to metal melt 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Latent heat of solidification is removed by a water-cooled copper chill plate at the bottom of the mold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ceramic mold is surrounded by a temperature-controlled enclosure to to keep the sides of the mold at a constant temperature which prevent localized crystallization</a:t>
            </a:r>
          </a:p>
          <a:p>
            <a:pPr marL="0" indent="0"/>
            <a:r>
              <a:rPr lang="en-US" b="1" dirty="0"/>
              <a:t>Single crystal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crystals reduces if a right-angle bend is put a short distance above the chill plate in the casting mold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“Pigtail”: single crystal selector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 helical channel with smooth continuous turnings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Admitting columnar crystals from the starter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Letting just one crystal rise above the helix and start to form the entire blade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AF2995-3F23-7946-8952-5F3495E8AB2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6826648" y="3783013"/>
            <a:ext cx="1829990" cy="2439987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A9C2E4B-CE74-5C44-B4D3-FD0E85181E8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6860267" y="1211263"/>
            <a:ext cx="1762752" cy="243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03090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Preso_4x3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811ACA6-AEA0-4840-8D14-B538F4159DFD}" vid="{8A64A694-C04E-3547-9E83-378A9A0F1031}"/>
    </a:ext>
  </a:extLst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811ACA6-AEA0-4840-8D14-B538F4159DFD}" vid="{AD222831-FBAA-5046-88FA-4C261B981F0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webextensions/webextension1.xml><?xml version="1.0" encoding="utf-8"?>
<we:webextension xmlns:we="http://schemas.microsoft.com/office/webextensions/webextension/2010/11" id="{FE3B6571-548F-D341-A611-A3F451875B87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lideId" value="263"/>
    <we:property name="starttime" value="0"/>
    <we:property name="vid" value="&quot;https://youtu.be/hOv2pGEruGk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SU_Preso_4x3_v6</Template>
  <TotalTime>866</TotalTime>
  <Words>479</Words>
  <Application>Microsoft Macintosh PowerPoint</Application>
  <PresentationFormat>On-screen Show (4:3)</PresentationFormat>
  <Paragraphs>90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Source Sans Pro</vt:lpstr>
      <vt:lpstr>Source Sans Pro Semibold</vt:lpstr>
      <vt:lpstr>Arial</vt:lpstr>
      <vt:lpstr>Calibri</vt:lpstr>
      <vt:lpstr>Wingdings</vt:lpstr>
      <vt:lpstr>SU_Preso_4x3_v6</vt:lpstr>
      <vt:lpstr>SU_Template_TopBar</vt:lpstr>
      <vt:lpstr>Turbine Blades and Single Crystal</vt:lpstr>
      <vt:lpstr>Turbine blades introduction Issues and solutions</vt:lpstr>
      <vt:lpstr>Cooling of turbine blades</vt:lpstr>
      <vt:lpstr>Material of turbine blades</vt:lpstr>
      <vt:lpstr>Single crystal turbine blades</vt:lpstr>
      <vt:lpstr>Nucleation and crystallization</vt:lpstr>
      <vt:lpstr>Types of grains</vt:lpstr>
      <vt:lpstr>Manufacturing of a single crystal blade Air-cooled blades</vt:lpstr>
      <vt:lpstr>Manufacturing of a single crystal blade Single crystal blade</vt:lpstr>
      <vt:lpstr>Summary</vt:lpstr>
    </vt:vector>
  </TitlesOfParts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 Blades and Single Crystal</dc:title>
  <dc:creator>Qing Wang</dc:creator>
  <dc:description>2012 PowerPoint template redesign</dc:description>
  <cp:lastModifiedBy>Qing Wang</cp:lastModifiedBy>
  <cp:revision>72</cp:revision>
  <cp:lastPrinted>2018-05-18T21:37:29Z</cp:lastPrinted>
  <dcterms:created xsi:type="dcterms:W3CDTF">2018-05-13T21:53:48Z</dcterms:created>
  <dcterms:modified xsi:type="dcterms:W3CDTF">2018-05-18T21:39:01Z</dcterms:modified>
</cp:coreProperties>
</file>

<file path=docProps/thumbnail.jpeg>
</file>